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ibre Baskerville Bold" charset="1" panose="02000000000000000000"/>
      <p:regular r:id="rId20"/>
    </p:embeddedFont>
    <p:embeddedFont>
      <p:font typeface="Bodoni FLF Bold" charset="1" panose="02000803080000020003"/>
      <p:regular r:id="rId21"/>
    </p:embeddedFont>
    <p:embeddedFont>
      <p:font typeface="Open Sans" charset="1" panose="00000000000000000000"/>
      <p:regular r:id="rId22"/>
    </p:embeddedFont>
    <p:embeddedFont>
      <p:font typeface="Libre Baskerville" charset="1" panose="02000000000000000000"/>
      <p:regular r:id="rId24"/>
    </p:embeddedFont>
    <p:embeddedFont>
      <p:font typeface="Open Sans Bold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34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CC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03CCF">
                <a:alpha val="6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520255" y="2237334"/>
            <a:ext cx="13247489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E7E0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AI-Powered Collaborative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9882" y="3973711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E7E0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for JEE Aspirants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32025" y="4812060"/>
            <a:ext cx="6047299" cy="78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b="true" sz="4437" spc="-48">
                <a:solidFill>
                  <a:srgbClr val="F7F5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Team Devnest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593645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7F5FF"/>
                </a:solidFill>
                <a:latin typeface="Open Sans"/>
                <a:ea typeface="Open Sans"/>
                <a:cs typeface="Open Sans"/>
                <a:sym typeface="Open Sans"/>
              </a:rPr>
              <a:t>Name of Leader: Mahima Dangi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6709022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SISTec Gandhinagar, Bhopal (462036)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7481590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Submission date: September 05,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06121" y="758429"/>
            <a:ext cx="3675609" cy="47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74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Evaluation 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559" y="1547218"/>
            <a:ext cx="16308884" cy="35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Measuring Success &amp; Impact: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89559" y="2105174"/>
            <a:ext cx="10600730" cy="5384899"/>
            <a:chOff x="0" y="0"/>
            <a:chExt cx="14134307" cy="7179865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4134337" cy="7179818"/>
            </a:xfrm>
            <a:custGeom>
              <a:avLst/>
              <a:gdLst/>
              <a:ahLst/>
              <a:cxnLst/>
              <a:rect r="r" b="b" t="t" l="l"/>
              <a:pathLst>
                <a:path h="7179818" w="14134337">
                  <a:moveTo>
                    <a:pt x="0" y="0"/>
                  </a:moveTo>
                  <a:lnTo>
                    <a:pt x="14134337" y="0"/>
                  </a:lnTo>
                  <a:lnTo>
                    <a:pt x="14134337" y="7179818"/>
                  </a:lnTo>
                  <a:lnTo>
                    <a:pt x="0" y="717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3" t="0" r="-3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839592" y="7490072"/>
            <a:ext cx="183654" cy="183654"/>
            <a:chOff x="0" y="0"/>
            <a:chExt cx="244872" cy="2448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4856" cy="244856"/>
            </a:xfrm>
            <a:custGeom>
              <a:avLst/>
              <a:gdLst/>
              <a:ahLst/>
              <a:cxnLst/>
              <a:rect r="r" b="b" t="t" l="l"/>
              <a:pathLst>
                <a:path h="244856" w="24485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14376" y="0"/>
                  </a:lnTo>
                  <a:cubicBezTo>
                    <a:pt x="231267" y="0"/>
                    <a:pt x="244856" y="13589"/>
                    <a:pt x="244856" y="30480"/>
                  </a:cubicBezTo>
                  <a:lnTo>
                    <a:pt x="244856" y="214376"/>
                  </a:lnTo>
                  <a:cubicBezTo>
                    <a:pt x="244856" y="231267"/>
                    <a:pt x="231267" y="244856"/>
                    <a:pt x="214376" y="244856"/>
                  </a:cubicBezTo>
                  <a:lnTo>
                    <a:pt x="30480" y="244856"/>
                  </a:lnTo>
                  <a:cubicBezTo>
                    <a:pt x="13589" y="244856"/>
                    <a:pt x="0" y="231267"/>
                    <a:pt x="0" y="214376"/>
                  </a:cubicBezTo>
                  <a:close/>
                </a:path>
              </a:pathLst>
            </a:custGeom>
            <a:solidFill>
              <a:srgbClr val="100F3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099446" y="7518647"/>
            <a:ext cx="1095226" cy="15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7"/>
              </a:lnSpc>
            </a:pPr>
            <a:r>
              <a:rPr lang="en-US" sz="143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Before AI (%)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385172" y="7490072"/>
            <a:ext cx="183654" cy="183654"/>
            <a:chOff x="0" y="0"/>
            <a:chExt cx="244872" cy="2448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4856" cy="244856"/>
            </a:xfrm>
            <a:custGeom>
              <a:avLst/>
              <a:gdLst/>
              <a:ahLst/>
              <a:cxnLst/>
              <a:rect r="r" b="b" t="t" l="l"/>
              <a:pathLst>
                <a:path h="244856" w="244856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214376" y="0"/>
                  </a:lnTo>
                  <a:cubicBezTo>
                    <a:pt x="231267" y="0"/>
                    <a:pt x="244856" y="13589"/>
                    <a:pt x="244856" y="30480"/>
                  </a:cubicBezTo>
                  <a:lnTo>
                    <a:pt x="244856" y="214376"/>
                  </a:lnTo>
                  <a:cubicBezTo>
                    <a:pt x="244856" y="231267"/>
                    <a:pt x="231267" y="244856"/>
                    <a:pt x="214376" y="244856"/>
                  </a:cubicBezTo>
                  <a:lnTo>
                    <a:pt x="30480" y="244856"/>
                  </a:lnTo>
                  <a:cubicBezTo>
                    <a:pt x="13589" y="244856"/>
                    <a:pt x="0" y="231267"/>
                    <a:pt x="0" y="214376"/>
                  </a:cubicBezTo>
                  <a:close/>
                </a:path>
              </a:pathLst>
            </a:custGeom>
            <a:solidFill>
              <a:srgbClr val="2D2AAA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645028" y="7518647"/>
            <a:ext cx="1846212" cy="15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7"/>
              </a:lnSpc>
            </a:pPr>
            <a:r>
              <a:rPr lang="en-US" sz="143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With CogniCanvas (%)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1214" y="8298061"/>
            <a:ext cx="4105573" cy="3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Performance Indicators (KPIs):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9559" y="8822829"/>
            <a:ext cx="16308884" cy="35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Response Accuracy, User Engagement (DAU, queries/session)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9559" y="9181208"/>
            <a:ext cx="16308884" cy="35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Bilingual Usage, Task Success Rate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FC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FCBF8">
                <a:alpha val="7215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599808" y="4175820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410795"/>
            <a:ext cx="16303526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appreciate your time and attention.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186011"/>
            <a:ext cx="7805886" cy="14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Competitive Exam Preparation – JEE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820292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JEE: A high-stakes exam for engineering dreams.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529012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Intense competition, vast syllabus, constant pressure.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237733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 need for smarter study tools is critical.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7439" y="5010299"/>
            <a:ext cx="738068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 pressure is real. Students need an "AI buddy" for support and fairness.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2238" y="5096024"/>
            <a:ext cx="38100" cy="907256"/>
            <a:chOff x="0" y="0"/>
            <a:chExt cx="50800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800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800">
                  <a:moveTo>
                    <a:pt x="0" y="0"/>
                  </a:moveTo>
                  <a:lnTo>
                    <a:pt x="50800" y="0"/>
                  </a:lnTo>
                  <a:lnTo>
                    <a:pt x="5080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403CC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499401" y="1240482"/>
            <a:ext cx="7805886" cy="7805886"/>
            <a:chOff x="0" y="0"/>
            <a:chExt cx="10407848" cy="10407848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407904" cy="10407904"/>
            </a:xfrm>
            <a:custGeom>
              <a:avLst/>
              <a:gdLst/>
              <a:ahLst/>
              <a:cxnLst/>
              <a:rect r="r" b="b" t="t" l="l"/>
              <a:pathLst>
                <a:path h="10407904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10407904"/>
                  </a:lnTo>
                  <a:lnTo>
                    <a:pt x="0" y="10407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801171" y="624334"/>
            <a:ext cx="6685658" cy="60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3625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Challenges &amp; Opportunities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04565" y="1682055"/>
            <a:ext cx="8236744" cy="8567886"/>
            <a:chOff x="0" y="0"/>
            <a:chExt cx="10982325" cy="114238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0944225" cy="11385804"/>
            </a:xfrm>
            <a:custGeom>
              <a:avLst/>
              <a:gdLst/>
              <a:ahLst/>
              <a:cxnLst/>
              <a:rect r="r" b="b" t="t" l="l"/>
              <a:pathLst>
                <a:path h="11385804" w="10944225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10897362" y="0"/>
                  </a:lnTo>
                  <a:cubicBezTo>
                    <a:pt x="10923270" y="0"/>
                    <a:pt x="10944225" y="20955"/>
                    <a:pt x="10944225" y="46863"/>
                  </a:cubicBezTo>
                  <a:lnTo>
                    <a:pt x="10944225" y="11338941"/>
                  </a:lnTo>
                  <a:cubicBezTo>
                    <a:pt x="10944225" y="11364849"/>
                    <a:pt x="10923270" y="11385804"/>
                    <a:pt x="10897362" y="11385804"/>
                  </a:cubicBezTo>
                  <a:lnTo>
                    <a:pt x="46863" y="11385804"/>
                  </a:lnTo>
                  <a:cubicBezTo>
                    <a:pt x="20955" y="11385804"/>
                    <a:pt x="0" y="11364849"/>
                    <a:pt x="0" y="11338941"/>
                  </a:cubicBezTo>
                  <a:close/>
                </a:path>
              </a:pathLst>
            </a:custGeom>
            <a:solidFill>
              <a:srgbClr val="FBFA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82325" cy="11423904"/>
            </a:xfrm>
            <a:custGeom>
              <a:avLst/>
              <a:gdLst/>
              <a:ahLst/>
              <a:cxnLst/>
              <a:rect r="r" b="b" t="t" l="l"/>
              <a:pathLst>
                <a:path h="11423904" w="10982325">
                  <a:moveTo>
                    <a:pt x="0" y="65913"/>
                  </a:moveTo>
                  <a:cubicBezTo>
                    <a:pt x="0" y="29464"/>
                    <a:pt x="29464" y="0"/>
                    <a:pt x="65913" y="0"/>
                  </a:cubicBezTo>
                  <a:lnTo>
                    <a:pt x="10916412" y="0"/>
                  </a:lnTo>
                  <a:lnTo>
                    <a:pt x="10916412" y="19050"/>
                  </a:lnTo>
                  <a:lnTo>
                    <a:pt x="10916412" y="0"/>
                  </a:lnTo>
                  <a:cubicBezTo>
                    <a:pt x="10952861" y="0"/>
                    <a:pt x="10982325" y="29464"/>
                    <a:pt x="10982325" y="65913"/>
                  </a:cubicBezTo>
                  <a:lnTo>
                    <a:pt x="10963275" y="65913"/>
                  </a:lnTo>
                  <a:lnTo>
                    <a:pt x="10982325" y="65913"/>
                  </a:lnTo>
                  <a:lnTo>
                    <a:pt x="10982325" y="11357991"/>
                  </a:lnTo>
                  <a:lnTo>
                    <a:pt x="10963275" y="11357991"/>
                  </a:lnTo>
                  <a:lnTo>
                    <a:pt x="10982325" y="11357991"/>
                  </a:lnTo>
                  <a:cubicBezTo>
                    <a:pt x="10982325" y="11394440"/>
                    <a:pt x="10952861" y="11423904"/>
                    <a:pt x="10916412" y="11423904"/>
                  </a:cubicBezTo>
                  <a:lnTo>
                    <a:pt x="10916412" y="11404854"/>
                  </a:lnTo>
                  <a:lnTo>
                    <a:pt x="10916412" y="11423904"/>
                  </a:lnTo>
                  <a:lnTo>
                    <a:pt x="65913" y="11423904"/>
                  </a:lnTo>
                  <a:lnTo>
                    <a:pt x="65913" y="11404854"/>
                  </a:lnTo>
                  <a:lnTo>
                    <a:pt x="65913" y="11423904"/>
                  </a:lnTo>
                  <a:cubicBezTo>
                    <a:pt x="29464" y="11423904"/>
                    <a:pt x="0" y="11394440"/>
                    <a:pt x="0" y="11357991"/>
                  </a:cubicBezTo>
                  <a:lnTo>
                    <a:pt x="0" y="65913"/>
                  </a:lnTo>
                  <a:lnTo>
                    <a:pt x="19050" y="65913"/>
                  </a:lnTo>
                  <a:lnTo>
                    <a:pt x="0" y="65913"/>
                  </a:lnTo>
                  <a:moveTo>
                    <a:pt x="38100" y="65913"/>
                  </a:moveTo>
                  <a:lnTo>
                    <a:pt x="38100" y="11357991"/>
                  </a:lnTo>
                  <a:lnTo>
                    <a:pt x="19050" y="11357991"/>
                  </a:lnTo>
                  <a:lnTo>
                    <a:pt x="38100" y="11357991"/>
                  </a:lnTo>
                  <a:cubicBezTo>
                    <a:pt x="38100" y="11373358"/>
                    <a:pt x="50546" y="11385804"/>
                    <a:pt x="65913" y="11385804"/>
                  </a:cubicBezTo>
                  <a:lnTo>
                    <a:pt x="10916412" y="11385804"/>
                  </a:lnTo>
                  <a:cubicBezTo>
                    <a:pt x="10931779" y="11385804"/>
                    <a:pt x="10944225" y="11373358"/>
                    <a:pt x="10944225" y="11357991"/>
                  </a:cubicBezTo>
                  <a:lnTo>
                    <a:pt x="10944225" y="65913"/>
                  </a:lnTo>
                  <a:cubicBezTo>
                    <a:pt x="10944225" y="50546"/>
                    <a:pt x="10931779" y="38100"/>
                    <a:pt x="10916412" y="38100"/>
                  </a:cubicBezTo>
                  <a:lnTo>
                    <a:pt x="65913" y="38100"/>
                  </a:lnTo>
                  <a:lnTo>
                    <a:pt x="65913" y="19050"/>
                  </a:lnTo>
                  <a:lnTo>
                    <a:pt x="65913" y="38100"/>
                  </a:lnTo>
                  <a:cubicBezTo>
                    <a:pt x="50546" y="38100"/>
                    <a:pt x="38100" y="50546"/>
                    <a:pt x="38100" y="65913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7427" y="1724918"/>
            <a:ext cx="8151019" cy="701874"/>
            <a:chOff x="0" y="0"/>
            <a:chExt cx="10868025" cy="935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68025" cy="935736"/>
            </a:xfrm>
            <a:custGeom>
              <a:avLst/>
              <a:gdLst/>
              <a:ahLst/>
              <a:cxnLst/>
              <a:rect r="r" b="b" t="t" l="l"/>
              <a:pathLst>
                <a:path h="935736" w="10868025">
                  <a:moveTo>
                    <a:pt x="0" y="1016"/>
                  </a:moveTo>
                  <a:cubicBezTo>
                    <a:pt x="0" y="508"/>
                    <a:pt x="508" y="0"/>
                    <a:pt x="1016" y="0"/>
                  </a:cubicBezTo>
                  <a:lnTo>
                    <a:pt x="10867009" y="0"/>
                  </a:lnTo>
                  <a:cubicBezTo>
                    <a:pt x="10867644" y="0"/>
                    <a:pt x="10868025" y="508"/>
                    <a:pt x="10868025" y="1016"/>
                  </a:cubicBezTo>
                  <a:lnTo>
                    <a:pt x="10868025" y="934720"/>
                  </a:lnTo>
                  <a:cubicBezTo>
                    <a:pt x="10868025" y="935355"/>
                    <a:pt x="10867517" y="935736"/>
                    <a:pt x="10867009" y="935736"/>
                  </a:cubicBezTo>
                  <a:lnTo>
                    <a:pt x="1016" y="935736"/>
                  </a:lnTo>
                  <a:cubicBezTo>
                    <a:pt x="381" y="935736"/>
                    <a:pt x="0" y="935228"/>
                    <a:pt x="0" y="93472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47469" y="1904107"/>
            <a:ext cx="350936" cy="39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1385" y="2651224"/>
            <a:ext cx="2924919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1385" y="3099941"/>
            <a:ext cx="7683104" cy="4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Information overload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1385" y="3556099"/>
            <a:ext cx="7683104" cy="4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Language barriers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385" y="4012258"/>
            <a:ext cx="7683104" cy="4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Isolated learning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81385" y="4716364"/>
            <a:ext cx="7683104" cy="5256759"/>
            <a:chOff x="0" y="0"/>
            <a:chExt cx="10244138" cy="7009012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0244201" cy="7009003"/>
            </a:xfrm>
            <a:custGeom>
              <a:avLst/>
              <a:gdLst/>
              <a:ahLst/>
              <a:cxnLst/>
              <a:rect r="r" b="b" t="t" l="l"/>
              <a:pathLst>
                <a:path h="7009003" w="10244201">
                  <a:moveTo>
                    <a:pt x="0" y="0"/>
                  </a:moveTo>
                  <a:lnTo>
                    <a:pt x="10244201" y="0"/>
                  </a:lnTo>
                  <a:lnTo>
                    <a:pt x="10244201" y="7009003"/>
                  </a:lnTo>
                  <a:lnTo>
                    <a:pt x="0" y="700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" t="0" r="-1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46691" y="1682055"/>
            <a:ext cx="8236744" cy="8567886"/>
            <a:chOff x="0" y="0"/>
            <a:chExt cx="10982325" cy="114238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0944225" cy="11385804"/>
            </a:xfrm>
            <a:custGeom>
              <a:avLst/>
              <a:gdLst/>
              <a:ahLst/>
              <a:cxnLst/>
              <a:rect r="r" b="b" t="t" l="l"/>
              <a:pathLst>
                <a:path h="11385804" w="10944225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10897362" y="0"/>
                  </a:lnTo>
                  <a:cubicBezTo>
                    <a:pt x="10923270" y="0"/>
                    <a:pt x="10944225" y="20955"/>
                    <a:pt x="10944225" y="46863"/>
                  </a:cubicBezTo>
                  <a:lnTo>
                    <a:pt x="10944225" y="11338941"/>
                  </a:lnTo>
                  <a:cubicBezTo>
                    <a:pt x="10944225" y="11364849"/>
                    <a:pt x="10923270" y="11385804"/>
                    <a:pt x="10897362" y="11385804"/>
                  </a:cubicBezTo>
                  <a:lnTo>
                    <a:pt x="46863" y="11385804"/>
                  </a:lnTo>
                  <a:cubicBezTo>
                    <a:pt x="20955" y="11385804"/>
                    <a:pt x="0" y="11364849"/>
                    <a:pt x="0" y="11338941"/>
                  </a:cubicBezTo>
                  <a:close/>
                </a:path>
              </a:pathLst>
            </a:custGeom>
            <a:solidFill>
              <a:srgbClr val="FBFA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82325" cy="11423904"/>
            </a:xfrm>
            <a:custGeom>
              <a:avLst/>
              <a:gdLst/>
              <a:ahLst/>
              <a:cxnLst/>
              <a:rect r="r" b="b" t="t" l="l"/>
              <a:pathLst>
                <a:path h="11423904" w="10982325">
                  <a:moveTo>
                    <a:pt x="0" y="65913"/>
                  </a:moveTo>
                  <a:cubicBezTo>
                    <a:pt x="0" y="29464"/>
                    <a:pt x="29464" y="0"/>
                    <a:pt x="65913" y="0"/>
                  </a:cubicBezTo>
                  <a:lnTo>
                    <a:pt x="10916412" y="0"/>
                  </a:lnTo>
                  <a:lnTo>
                    <a:pt x="10916412" y="19050"/>
                  </a:lnTo>
                  <a:lnTo>
                    <a:pt x="10916412" y="0"/>
                  </a:lnTo>
                  <a:cubicBezTo>
                    <a:pt x="10952861" y="0"/>
                    <a:pt x="10982325" y="29464"/>
                    <a:pt x="10982325" y="65913"/>
                  </a:cubicBezTo>
                  <a:lnTo>
                    <a:pt x="10963275" y="65913"/>
                  </a:lnTo>
                  <a:lnTo>
                    <a:pt x="10982325" y="65913"/>
                  </a:lnTo>
                  <a:lnTo>
                    <a:pt x="10982325" y="11357991"/>
                  </a:lnTo>
                  <a:lnTo>
                    <a:pt x="10963275" y="11357991"/>
                  </a:lnTo>
                  <a:lnTo>
                    <a:pt x="10982325" y="11357991"/>
                  </a:lnTo>
                  <a:cubicBezTo>
                    <a:pt x="10982325" y="11394440"/>
                    <a:pt x="10952861" y="11423904"/>
                    <a:pt x="10916412" y="11423904"/>
                  </a:cubicBezTo>
                  <a:lnTo>
                    <a:pt x="10916412" y="11404854"/>
                  </a:lnTo>
                  <a:lnTo>
                    <a:pt x="10916412" y="11423904"/>
                  </a:lnTo>
                  <a:lnTo>
                    <a:pt x="65913" y="11423904"/>
                  </a:lnTo>
                  <a:lnTo>
                    <a:pt x="65913" y="11404854"/>
                  </a:lnTo>
                  <a:lnTo>
                    <a:pt x="65913" y="11423904"/>
                  </a:lnTo>
                  <a:cubicBezTo>
                    <a:pt x="29464" y="11423904"/>
                    <a:pt x="0" y="11394440"/>
                    <a:pt x="0" y="11357991"/>
                  </a:cubicBezTo>
                  <a:lnTo>
                    <a:pt x="0" y="65913"/>
                  </a:lnTo>
                  <a:lnTo>
                    <a:pt x="19050" y="65913"/>
                  </a:lnTo>
                  <a:lnTo>
                    <a:pt x="0" y="65913"/>
                  </a:lnTo>
                  <a:moveTo>
                    <a:pt x="38100" y="65913"/>
                  </a:moveTo>
                  <a:lnTo>
                    <a:pt x="38100" y="11357991"/>
                  </a:lnTo>
                  <a:lnTo>
                    <a:pt x="19050" y="11357991"/>
                  </a:lnTo>
                  <a:lnTo>
                    <a:pt x="38100" y="11357991"/>
                  </a:lnTo>
                  <a:cubicBezTo>
                    <a:pt x="38100" y="11373358"/>
                    <a:pt x="50546" y="11385804"/>
                    <a:pt x="65913" y="11385804"/>
                  </a:cubicBezTo>
                  <a:lnTo>
                    <a:pt x="10916412" y="11385804"/>
                  </a:lnTo>
                  <a:cubicBezTo>
                    <a:pt x="10931779" y="11385804"/>
                    <a:pt x="10944225" y="11373358"/>
                    <a:pt x="10944225" y="11357991"/>
                  </a:cubicBezTo>
                  <a:lnTo>
                    <a:pt x="10944225" y="65913"/>
                  </a:lnTo>
                  <a:cubicBezTo>
                    <a:pt x="10944225" y="50546"/>
                    <a:pt x="10931779" y="38100"/>
                    <a:pt x="10916412" y="38100"/>
                  </a:cubicBezTo>
                  <a:lnTo>
                    <a:pt x="65913" y="38100"/>
                  </a:lnTo>
                  <a:lnTo>
                    <a:pt x="65913" y="19050"/>
                  </a:lnTo>
                  <a:lnTo>
                    <a:pt x="65913" y="38100"/>
                  </a:lnTo>
                  <a:cubicBezTo>
                    <a:pt x="50546" y="38100"/>
                    <a:pt x="38100" y="50546"/>
                    <a:pt x="38100" y="65913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289554" y="1724918"/>
            <a:ext cx="8151019" cy="701874"/>
            <a:chOff x="0" y="0"/>
            <a:chExt cx="10868025" cy="9358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68025" cy="935736"/>
            </a:xfrm>
            <a:custGeom>
              <a:avLst/>
              <a:gdLst/>
              <a:ahLst/>
              <a:cxnLst/>
              <a:rect r="r" b="b" t="t" l="l"/>
              <a:pathLst>
                <a:path h="935736" w="10868025">
                  <a:moveTo>
                    <a:pt x="0" y="1016"/>
                  </a:moveTo>
                  <a:cubicBezTo>
                    <a:pt x="0" y="508"/>
                    <a:pt x="508" y="0"/>
                    <a:pt x="1016" y="0"/>
                  </a:cubicBezTo>
                  <a:lnTo>
                    <a:pt x="10867009" y="0"/>
                  </a:lnTo>
                  <a:cubicBezTo>
                    <a:pt x="10867644" y="0"/>
                    <a:pt x="10868025" y="508"/>
                    <a:pt x="10868025" y="1016"/>
                  </a:cubicBezTo>
                  <a:lnTo>
                    <a:pt x="10868025" y="934720"/>
                  </a:lnTo>
                  <a:cubicBezTo>
                    <a:pt x="10868025" y="935355"/>
                    <a:pt x="10867517" y="935736"/>
                    <a:pt x="10867009" y="935736"/>
                  </a:cubicBezTo>
                  <a:lnTo>
                    <a:pt x="1016" y="935736"/>
                  </a:lnTo>
                  <a:cubicBezTo>
                    <a:pt x="381" y="935736"/>
                    <a:pt x="0" y="935228"/>
                    <a:pt x="0" y="93472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189595" y="1904107"/>
            <a:ext cx="350936" cy="39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23511" y="2651224"/>
            <a:ext cx="2924919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Opportunities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23511" y="3099941"/>
            <a:ext cx="7683104" cy="4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Centralized knowledge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23511" y="3556099"/>
            <a:ext cx="7683104" cy="4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Inclusivity &amp; accessibility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23511" y="4012258"/>
            <a:ext cx="7683104" cy="44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Enhanced collaboration</a:t>
            </a:r>
          </a:p>
        </p:txBody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523511" y="4716364"/>
            <a:ext cx="7683104" cy="5256759"/>
            <a:chOff x="0" y="0"/>
            <a:chExt cx="10244138" cy="7009012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10244201" cy="7009003"/>
            </a:xfrm>
            <a:custGeom>
              <a:avLst/>
              <a:gdLst/>
              <a:ahLst/>
              <a:cxnLst/>
              <a:rect r="r" b="b" t="t" l="l"/>
              <a:pathLst>
                <a:path h="7009003" w="10244201">
                  <a:moveTo>
                    <a:pt x="0" y="0"/>
                  </a:moveTo>
                  <a:lnTo>
                    <a:pt x="10244201" y="0"/>
                  </a:lnTo>
                  <a:lnTo>
                    <a:pt x="10244201" y="7009003"/>
                  </a:lnTo>
                  <a:lnTo>
                    <a:pt x="0" y="700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" t="0" r="-12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7469147" y="9603472"/>
            <a:ext cx="688638" cy="593203"/>
            <a:chOff x="0" y="0"/>
            <a:chExt cx="918183" cy="7909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18210" cy="790956"/>
            </a:xfrm>
            <a:custGeom>
              <a:avLst/>
              <a:gdLst/>
              <a:ahLst/>
              <a:cxnLst/>
              <a:rect r="r" b="b" t="t" l="l"/>
              <a:pathLst>
                <a:path h="790956" w="918210">
                  <a:moveTo>
                    <a:pt x="0" y="0"/>
                  </a:moveTo>
                  <a:lnTo>
                    <a:pt x="918210" y="0"/>
                  </a:lnTo>
                  <a:lnTo>
                    <a:pt x="918210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5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561535" y="452437"/>
            <a:ext cx="5164931" cy="42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625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Preliminary Solution Concept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8585" y="1040309"/>
            <a:ext cx="7590830" cy="73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"/>
              </a:lnSpc>
            </a:pPr>
            <a:r>
              <a:rPr lang="en-US" sz="4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Introducing CogniCanvas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94882" y="2461020"/>
            <a:ext cx="15298234" cy="7422718"/>
            <a:chOff x="0" y="0"/>
            <a:chExt cx="20397645" cy="989695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0397597" cy="9896983"/>
            </a:xfrm>
            <a:custGeom>
              <a:avLst/>
              <a:gdLst/>
              <a:ahLst/>
              <a:cxnLst/>
              <a:rect r="r" b="b" t="t" l="l"/>
              <a:pathLst>
                <a:path h="9896983" w="20397597">
                  <a:moveTo>
                    <a:pt x="0" y="0"/>
                  </a:moveTo>
                  <a:lnTo>
                    <a:pt x="20397597" y="0"/>
                  </a:lnTo>
                  <a:lnTo>
                    <a:pt x="20397597" y="9896983"/>
                  </a:lnTo>
                  <a:lnTo>
                    <a:pt x="0" y="9896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058" r="0" b="-705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673861" y="5632937"/>
            <a:ext cx="3230453" cy="37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 Brain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73861" y="6098714"/>
            <a:ext cx="3230453" cy="60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CogniCanvas: instant, accurate answers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4567" y="5899369"/>
            <a:ext cx="3380707" cy="37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Students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61775" y="6365145"/>
            <a:ext cx="3726291" cy="3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Ask questions and learn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7370" y="7793993"/>
            <a:ext cx="3380707" cy="37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Workspace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4577" y="8259769"/>
            <a:ext cx="3726291" cy="3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Collaborate in real time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8080" y="3386360"/>
            <a:ext cx="3380707" cy="37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Study Materials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95287" y="3852136"/>
            <a:ext cx="3726291" cy="3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PDFs, notes, and videos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8020" y="12107167"/>
            <a:ext cx="17111960" cy="31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31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Upload study materials, ask questions, get instant, accurate answers from AI.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915274" y="9639765"/>
            <a:ext cx="2242595" cy="593202"/>
            <a:chOff x="0" y="0"/>
            <a:chExt cx="2990127" cy="7909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57786" y="1820067"/>
            <a:ext cx="8817917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Features &amp; Functionalities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2238" y="4262884"/>
            <a:ext cx="708720" cy="708720"/>
            <a:chOff x="0" y="0"/>
            <a:chExt cx="944960" cy="94496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55316" y="4412159"/>
            <a:ext cx="390495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Personalized Answers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5316" y="4958506"/>
            <a:ext cx="691142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From your uploaded content.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21105" y="4262884"/>
            <a:ext cx="708720" cy="708720"/>
            <a:chOff x="0" y="0"/>
            <a:chExt cx="944960" cy="94496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384185" y="441215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24/7 Assistance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4185" y="4958506"/>
            <a:ext cx="691157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Always available, always ready.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92238" y="6064895"/>
            <a:ext cx="708720" cy="708720"/>
            <a:chOff x="0" y="0"/>
            <a:chExt cx="944960" cy="94496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4" b="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55316" y="6214170"/>
            <a:ext cx="381000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Multilingual Support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5316" y="6760517"/>
            <a:ext cx="691142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Hindi + English for wider reach.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321105" y="6064895"/>
            <a:ext cx="708720" cy="708720"/>
            <a:chOff x="0" y="0"/>
            <a:chExt cx="944960" cy="94496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4" b="4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384185" y="6214170"/>
            <a:ext cx="562495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Auto-Transcription &amp; Indexing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84185" y="6760517"/>
            <a:ext cx="691157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Easy content navigation.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5293" y="871538"/>
            <a:ext cx="7241976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 Users &amp; Use Cases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028057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687813"/>
            <a:ext cx="950535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JEE Aspirants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240560"/>
            <a:ext cx="950535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Peer Study Groups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044380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Cases: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704135"/>
            <a:ext cx="950535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Individual: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Ask AI in Hindi: "Explain torque?" → AI provides explanation + video timestamp.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866484"/>
            <a:ext cx="950535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Group: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"Projectile motion formula from Ch-4 PDF?" → AI retrieves instantly for everyone.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98870" y="2090291"/>
            <a:ext cx="6106269" cy="6106269"/>
            <a:chOff x="0" y="0"/>
            <a:chExt cx="8141692" cy="8141692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5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94884" y="777925"/>
            <a:ext cx="7298085" cy="61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3749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Requirements &amp; Privacy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892350"/>
            <a:ext cx="3012430" cy="38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Needed: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2443162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PDFs, notes, textbooks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2912864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Video lectures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3382566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Chat logs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4075659"/>
            <a:ext cx="3012430" cy="38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Processing: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4626471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Vector embeddings (RAG system) for intelligent retrieval.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5319564"/>
            <a:ext cx="3012430" cy="38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Privacy Assured: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5870376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Encrypted study rooms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6340079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No external model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6809780"/>
            <a:ext cx="7857827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User-controlled data deletion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447460" y="1931938"/>
            <a:ext cx="6679109" cy="6679109"/>
            <a:chOff x="0" y="0"/>
            <a:chExt cx="8905478" cy="890547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8905494" cy="8905494"/>
            </a:xfrm>
            <a:custGeom>
              <a:avLst/>
              <a:gdLst/>
              <a:ahLst/>
              <a:cxnLst/>
              <a:rect r="r" b="b" t="t" l="l"/>
              <a:pathLst>
                <a:path h="8905494" w="8905494">
                  <a:moveTo>
                    <a:pt x="0" y="0"/>
                  </a:moveTo>
                  <a:lnTo>
                    <a:pt x="8905494" y="0"/>
                  </a:lnTo>
                  <a:lnTo>
                    <a:pt x="8905494" y="8905494"/>
                  </a:lnTo>
                  <a:lnTo>
                    <a:pt x="0" y="8905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132611" y="830015"/>
            <a:ext cx="6022627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1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 Technologies &amp; Methods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739205"/>
            <a:ext cx="1630352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Powering CogniCanvas: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080594" y="2385269"/>
            <a:ext cx="12126814" cy="5229374"/>
            <a:chOff x="0" y="0"/>
            <a:chExt cx="16169085" cy="697249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6169132" cy="6972554"/>
            </a:xfrm>
            <a:custGeom>
              <a:avLst/>
              <a:gdLst/>
              <a:ahLst/>
              <a:cxnLst/>
              <a:rect r="r" b="b" t="t" l="l"/>
              <a:pathLst>
                <a:path h="6972554" w="16169132">
                  <a:moveTo>
                    <a:pt x="0" y="0"/>
                  </a:moveTo>
                  <a:lnTo>
                    <a:pt x="16169132" y="0"/>
                  </a:lnTo>
                  <a:lnTo>
                    <a:pt x="16169132" y="6972554"/>
                  </a:lnTo>
                  <a:lnTo>
                    <a:pt x="0" y="6972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" r="0" b="-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96590" y="6622957"/>
            <a:ext cx="2751171" cy="34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Answer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96590" y="5412441"/>
            <a:ext cx="2751171" cy="34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96590" y="4214154"/>
            <a:ext cx="2751171" cy="34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NLP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96590" y="3003637"/>
            <a:ext cx="2751171" cy="34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Query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7787134"/>
            <a:ext cx="1630352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NLP:</a:t>
            </a: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Understands complex queries.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8201769"/>
            <a:ext cx="1630352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RAG:</a:t>
            </a: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Retrieves accurate, context-rich answers.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8616404"/>
            <a:ext cx="1630352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Speech-to-Text:</a:t>
            </a: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Voice command input.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9031040"/>
            <a:ext cx="16303526" cy="4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b="true" sz="1625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Translation:</a:t>
            </a:r>
            <a:r>
              <a:rPr lang="en-US" sz="1625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Seamless bilingual support.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0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69558" y="2903041"/>
            <a:ext cx="7748885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Implementation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112121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2238" y="4641651"/>
            <a:ext cx="5245447" cy="38100"/>
            <a:chOff x="0" y="0"/>
            <a:chExt cx="6993930" cy="50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" t="0" r="-2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484048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1: Core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386834"/>
            <a:ext cx="524544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RAG pipeline with vector database.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1202" y="4112121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521202" y="4641651"/>
            <a:ext cx="5245447" cy="38100"/>
            <a:chOff x="0" y="0"/>
            <a:chExt cx="6993930" cy="508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" t="0" r="-27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521202" y="484048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2: 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1202" y="5386834"/>
            <a:ext cx="524544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Study rooms, chat interface, file uploads.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50166" y="4112121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050166" y="4669929"/>
            <a:ext cx="5245447" cy="38100"/>
            <a:chOff x="0" y="0"/>
            <a:chExt cx="6993930" cy="50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" t="0" r="-27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050166" y="4840486"/>
            <a:ext cx="360521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Phase 3: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50166" y="5386834"/>
            <a:ext cx="524544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Voice support, rigorous testing.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2238" y="6825555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 phased approach for robust development and deployment.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045405" y="9708266"/>
            <a:ext cx="2242595" cy="593202"/>
            <a:chOff x="0" y="0"/>
            <a:chExt cx="2990127" cy="7909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90088" cy="790956"/>
            </a:xfrm>
            <a:custGeom>
              <a:avLst/>
              <a:gdLst/>
              <a:ahLst/>
              <a:cxnLst/>
              <a:rect r="r" b="b" t="t" l="l"/>
              <a:pathLst>
                <a:path h="790956" w="2990088">
                  <a:moveTo>
                    <a:pt x="0" y="0"/>
                  </a:moveTo>
                  <a:lnTo>
                    <a:pt x="2990088" y="0"/>
                  </a:lnTo>
                  <a:lnTo>
                    <a:pt x="2990088" y="790956"/>
                  </a:lnTo>
                  <a:lnTo>
                    <a:pt x="0" y="790956"/>
                  </a:lnTo>
                  <a:close/>
                </a:path>
              </a:pathLst>
            </a:custGeom>
            <a:solidFill>
              <a:srgbClr val="E7E0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DAGyISlyHNk</dc:identifier>
  <dcterms:modified xsi:type="dcterms:W3CDTF">2011-08-01T06:04:30Z</dcterms:modified>
  <cp:revision>1</cp:revision>
  <dc:title>Neha Yadav .pptx</dc:title>
</cp:coreProperties>
</file>